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81" r:id="rId3"/>
    <p:sldId id="257" r:id="rId4"/>
    <p:sldId id="261" r:id="rId5"/>
    <p:sldId id="258" r:id="rId6"/>
    <p:sldId id="262" r:id="rId7"/>
    <p:sldId id="263" r:id="rId8"/>
    <p:sldId id="266" r:id="rId9"/>
    <p:sldId id="26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77" r:id="rId22"/>
    <p:sldId id="276" r:id="rId23"/>
    <p:sldId id="282" r:id="rId24"/>
  </p:sldIdLst>
  <p:sldSz cx="18288000" cy="10287000"/>
  <p:notesSz cx="6858000" cy="9144000"/>
  <p:embeddedFontLst>
    <p:embeddedFont>
      <p:font typeface="Poppins" panose="00000500000000000000" pitchFamily="2" charset="0"/>
      <p:regular r:id="rId26"/>
      <p:bold r:id="rId27"/>
    </p:embeddedFont>
    <p:embeddedFont>
      <p:font typeface="Poppins Light" panose="00000400000000000000" pitchFamily="2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70" d="100"/>
          <a:sy n="70" d="100"/>
        </p:scale>
        <p:origin x="774" y="84"/>
      </p:cViewPr>
      <p:guideLst>
        <p:guide orient="horz" pos="21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C0736-BDE4-41FF-ADAC-5A78541CA67C}" type="datetimeFigureOut">
              <a:rPr lang="en-ZA" smtClean="0"/>
              <a:t>2025/11/14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F92C-B08B-422B-A0CA-9D464346B49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081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900D-CE53-46D0-9E4A-FA5D9C4A7874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5DC9D-5432-43F3-A4B6-E51D0F58A84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8F98C-8471-45B0-BF2D-D2629D216496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92EA-4FD7-46DE-BE52-110C2D8F26BD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863D-88A4-4916-8E44-DCACFBA25F61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19E87-F830-4E1B-9C79-1404667C780B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E0BC-0DFB-443F-BBE9-7257665D2F02}" type="datetime1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D67E-2B5F-4410-8CDA-8C71DA4BDA49}" type="datetime1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204E5-EC8D-4B7D-ADBC-A402317190F6}" type="datetime1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1287-0BCF-4B01-B213-916B516D1DD1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A745-56E5-4B6A-B55E-C75D55C153CF}" type="datetime1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A45C2-6CB4-4BA6-A68A-03E83DDDFD81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262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4" name="TextBox 4"/>
          <p:cNvSpPr txBox="1"/>
          <p:nvPr/>
        </p:nvSpPr>
        <p:spPr>
          <a:xfrm>
            <a:off x="2571750" y="3496310"/>
            <a:ext cx="13001625" cy="3377565"/>
          </a:xfrm>
          <a:prstGeom prst="rect">
            <a:avLst/>
          </a:prstGeom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0" i="0" u="none" strike="noStrike" kern="1200" cap="none" spc="-2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Bright TV:</a:t>
            </a:r>
            <a:br>
              <a:rPr kumimoji="0" lang="en-US" sz="9600" b="0" i="0" u="none" strike="noStrike" kern="1200" cap="none" spc="-2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kumimoji="0" lang="en-US" sz="9600" b="0" i="0" u="none" strike="noStrike" kern="1200" cap="none" spc="-25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Poppins Light"/>
                <a:cs typeface="Poppins Light"/>
                <a:sym typeface="Poppins Light"/>
              </a:rPr>
              <a:t>Channel 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4969" y="890465"/>
            <a:ext cx="1893561" cy="895333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2025-11-</a:t>
            </a: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345378" y="1905000"/>
            <a:ext cx="370872" cy="384751"/>
            <a:chOff x="0" y="0"/>
            <a:chExt cx="494495" cy="513001"/>
          </a:xfrm>
        </p:grpSpPr>
        <p:sp>
          <p:nvSpPr>
            <p:cNvPr id="9" name="AutoShape 9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flipV="1">
              <a:off x="475445" y="19050"/>
              <a:ext cx="0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flipV="1">
              <a:off x="13740" y="19050"/>
              <a:ext cx="461705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3C1BB-228E-96E4-0FA6-3331DBB0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49450" y="90100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7686" y="-2060246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7" name="圆角矩形" descr="{CG[1].image}"/>
          <p:cNvSpPr/>
          <p:nvPr/>
        </p:nvSpPr>
        <p:spPr>
          <a:xfrm>
            <a:off x="6942497" y="2093951"/>
            <a:ext cx="10014557" cy="713686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3" name="{Paragraph_title}"/>
          <p:cNvSpPr txBox="1"/>
          <p:nvPr/>
        </p:nvSpPr>
        <p:spPr>
          <a:xfrm>
            <a:off x="709930" y="1082040"/>
            <a:ext cx="5217160" cy="154876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4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Temporal User Retention Insights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4" name="{Paragraph_content}"/>
          <p:cNvSpPr txBox="1"/>
          <p:nvPr/>
        </p:nvSpPr>
        <p:spPr>
          <a:xfrm>
            <a:off x="731520" y="2904490"/>
            <a:ext cx="5217160" cy="52470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Temporal analysis of user retention across cohorts and segment transitions. Industry benchmarks suggest healthy OTT retention rates of 70-80%, but data shows January 2016 cohort retention dropped to 0.09% by April, indicating critical retention issues. Day 0 churn rate reaches 83.56% with Month 1 retention at only 17.81%, leading to significant revenue impact of $176,640.</a:t>
            </a: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5" name="{Chart_title}"/>
          <p:cNvSpPr txBox="1"/>
          <p:nvPr/>
        </p:nvSpPr>
        <p:spPr>
          <a:xfrm>
            <a:off x="6732905" y="1056005"/>
            <a:ext cx="10433685" cy="54991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Monthly Cohort Retention Rates vs Industry Benchmark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 "/>
          <p:cNvSpPr txBox="1"/>
          <p:nvPr/>
        </p:nvSpPr>
        <p:spPr>
          <a:xfrm>
            <a:off x="11209452" y="497048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pic>
        <p:nvPicPr>
          <p:cNvPr id="1011" name="Chart Imag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7239000" y="2093951"/>
            <a:ext cx="9433070" cy="71368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406D58-16D2-1C0F-1303-0900C7BF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9511" y="948920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10</a:t>
            </a:fld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7686" y="-2060246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7" name="圆角矩形" descr="{CG[1].image}"/>
          <p:cNvSpPr/>
          <p:nvPr/>
        </p:nvSpPr>
        <p:spPr>
          <a:xfrm>
            <a:off x="6942497" y="2093951"/>
            <a:ext cx="10014557" cy="7136862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3" name="{Paragraph_title}"/>
          <p:cNvSpPr txBox="1"/>
          <p:nvPr/>
        </p:nvSpPr>
        <p:spPr>
          <a:xfrm>
            <a:off x="709930" y="1082040"/>
            <a:ext cx="5217160" cy="154876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4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Heavy User Degradation Pattern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4" name="{Paragraph_content}"/>
          <p:cNvSpPr txBox="1"/>
          <p:nvPr/>
        </p:nvSpPr>
        <p:spPr>
          <a:xfrm>
            <a:off x="731520" y="2904490"/>
            <a:ext cx="5217160" cy="52470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Analysis reveals that 50% of Heavy users transition to Moderate/Light engagement segments within an average of 8 days. This rapid degradation represents a critical loss of high-value users, with only 3 users (0.07%) maintaining Heavy status. The retention performance of 66.67% falls below industry benchmarks of 70-80%, indicating urgent need for intervention strategies to prevent further user engagement decline.</a:t>
            </a: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4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5" name="{Chart_title}"/>
          <p:cNvSpPr txBox="1"/>
          <p:nvPr/>
        </p:nvSpPr>
        <p:spPr>
          <a:xfrm>
            <a:off x="6732905" y="1056005"/>
            <a:ext cx="10433685" cy="54991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Heavy User Engagement Degradation Flow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 "/>
          <p:cNvSpPr txBox="1"/>
          <p:nvPr/>
        </p:nvSpPr>
        <p:spPr>
          <a:xfrm>
            <a:off x="11209452" y="497048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pic>
        <p:nvPicPr>
          <p:cNvPr id="1012" name="Chart Imag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942497" y="2314492"/>
            <a:ext cx="10014557" cy="66957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F9F23-6438-3007-F318-DE9F562EE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42414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11</a:t>
            </a:fld>
            <a:endParaRPr lang="en-US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8.43%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17:00 (5PM) represents highest viewing share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Peak Hour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38.24%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Concentrated viewing share in afternoon peak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Top 5 Hours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12:00-17:00 Afternoon Window Strategy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Optimize content scheduling and advertising placement during the 12:00-17:00 afternoon window which captures 44.57% of total viewing time, particularly targeting 17:00 (5PM) as the peak viewing hour with 8.43% share. Shift premium content and advertising investment from traditional 8PM-11PM slots to this 3-4 hour earlier primetime window to align with South African viewing behaviors.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44.57%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Total viewing time during 12:00-17:00 window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Afternoon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B25CD-DE96-A12A-9606-75EB4DE3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94330" y="948628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12</a:t>
            </a:fld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cxnSp>
        <p:nvCxnSpPr>
          <p:cNvPr id="21" name="Straight Connector 20"/>
          <p:cNvCxnSpPr/>
          <p:nvPr/>
        </p:nvCxnSpPr>
        <p:spPr>
          <a:xfrm>
            <a:off x="800100" y="5988039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{Paragraph_title}"/>
          <p:cNvSpPr txBox="1"/>
          <p:nvPr/>
        </p:nvSpPr>
        <p:spPr>
          <a:xfrm>
            <a:off x="1020445" y="1576070"/>
            <a:ext cx="15841980" cy="80391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Weekday-Optimized Content Strategy</a:t>
            </a:r>
          </a:p>
        </p:txBody>
      </p:sp>
      <p:sp>
        <p:nvSpPr>
          <p:cNvPr id="28" name="{Paragraph_content}"/>
          <p:cNvSpPr txBox="1"/>
          <p:nvPr/>
        </p:nvSpPr>
        <p:spPr>
          <a:xfrm>
            <a:off x="999490" y="2787650"/>
            <a:ext cx="16289655" cy="191516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Implement weekday-optimized content strategy targeting the dominant 67.70% weekday audience by scheduling premium releases and live events during Tuesday-Friday peak periods (13.07%-16.53% daily share). Leverage the Saturday peak at 19.57% for special weekend programming while recognizing that South African viewers maintain shorter session durations compared to global patterns.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29" name="{Kpi_value}"/>
          <p:cNvSpPr txBox="1"/>
          <p:nvPr/>
        </p:nvSpPr>
        <p:spPr>
          <a:xfrm>
            <a:off x="1275080" y="7049135"/>
            <a:ext cx="6962775" cy="140271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67.70%</a:t>
            </a:r>
          </a:p>
        </p:txBody>
      </p:sp>
      <p:sp>
        <p:nvSpPr>
          <p:cNvPr id="30" name="{Kpi_summary}"/>
          <p:cNvSpPr txBox="1"/>
          <p:nvPr/>
        </p:nvSpPr>
        <p:spPr>
          <a:xfrm>
            <a:off x="1381125" y="8589010"/>
            <a:ext cx="6856095" cy="126492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Dominant weekday audience concentration</a:t>
            </a:r>
          </a:p>
        </p:txBody>
      </p:sp>
      <p:sp>
        <p:nvSpPr>
          <p:cNvPr id="31" name="{Kpi_title}"/>
          <p:cNvSpPr txBox="1"/>
          <p:nvPr/>
        </p:nvSpPr>
        <p:spPr>
          <a:xfrm>
            <a:off x="1275715" y="6527165"/>
            <a:ext cx="6962140" cy="52260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Weekday Share</a:t>
            </a:r>
          </a:p>
        </p:txBody>
      </p:sp>
      <p:sp>
        <p:nvSpPr>
          <p:cNvPr id="32" name="{Kpi_value}"/>
          <p:cNvSpPr txBox="1"/>
          <p:nvPr/>
        </p:nvSpPr>
        <p:spPr>
          <a:xfrm>
            <a:off x="9565005" y="7054215"/>
            <a:ext cx="7116445" cy="134556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19.57%</a:t>
            </a:r>
          </a:p>
        </p:txBody>
      </p:sp>
      <p:sp>
        <p:nvSpPr>
          <p:cNvPr id="33" name="{Kpi_summary}"/>
          <p:cNvSpPr txBox="1"/>
          <p:nvPr/>
        </p:nvSpPr>
        <p:spPr>
          <a:xfrm>
            <a:off x="9564370" y="8538845"/>
            <a:ext cx="7298055" cy="131445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Saturday represents highest weekend viewing</a:t>
            </a:r>
          </a:p>
        </p:txBody>
      </p:sp>
      <p:sp>
        <p:nvSpPr>
          <p:cNvPr id="34" name="{Kpi_title}"/>
          <p:cNvSpPr txBox="1"/>
          <p:nvPr/>
        </p:nvSpPr>
        <p:spPr>
          <a:xfrm>
            <a:off x="9564370" y="6479540"/>
            <a:ext cx="7116445" cy="5219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Weekend Peak</a:t>
            </a:r>
          </a:p>
        </p:txBody>
      </p:sp>
      <p:sp>
        <p:nvSpPr>
          <p:cNvPr id="35" name="Freeform 6"/>
          <p:cNvSpPr/>
          <p:nvPr/>
        </p:nvSpPr>
        <p:spPr>
          <a:xfrm>
            <a:off x="4354433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6"/>
          <p:cNvSpPr/>
          <p:nvPr/>
        </p:nvSpPr>
        <p:spPr>
          <a:xfrm>
            <a:off x="12726510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9164A-E299-B8AA-ABA0-CC9BF8F2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53360" y="944379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144%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More sessions over 60 minutes vs regular content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Extended Views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14.09 min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Average session duration during afternoon slots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Peak Sessions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Live Sports Engagement Premium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Prioritize live sports and event programming as premium inventory windows to maximize viewer engagement and advertising revenue potential. Live events demonstrate 71.41% higher average session duration and generate 144% more extended viewing sessions (&gt;60 minutes) compared to regular content. Focus scheduling and promotional resources on afternoon time slots where live sports achieve peak engagement.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71.41%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Higher average session duration for live events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Duration Boost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413F1-2F0E-CFCC-E07A-07CB0BEF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4350" y="955139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14</a:t>
            </a:fld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Afternoon-Evening Dominance Pattern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Analysis of peak viewing hours reveals afternoon-evening dominance with 17:00 showing highest engagement (8.43% of total). Compared to industry standards showing 8-10pm primetime, South African viewers peak 3-4 hours earlier, aligning with local time zones and work schedules.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Prime Time Viewing Concentration by Hour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Peak Hour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17:00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Highest engagement at 17:00 with 8.43% share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Afternoon Share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44.57%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Afternoon dominance in viewing patterns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Top 5 Hours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38.24%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Combined share of top 5 viewing hours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16" name="Chart Imag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2411012" y="4573358"/>
            <a:ext cx="7655614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7598C-158B-67E8-AAD3-FDA0EA10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78772" y="95581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15</a:t>
            </a:fld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Weekend vs Weekday Consumption Patterns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Weekend viewing accounts for 32.30% of total consumption versus 67.70% on weekdays, with Saturday leading at 19.57%. This contrasts global streaming patterns where weekends typically dominate, indicating work-from-home or flexible viewing habits among DStv subscribers.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Daily Viewing Distribution - Weekend vs Weekday Patterns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Weekend Share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32.30%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Total weekend viewing as percentage of consumption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Saturday Peak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19.57%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Highest single day viewing concentration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Duration Gap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0.73 min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Session duration difference between periods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17" name="Chart Imag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934504" y="4463619"/>
            <a:ext cx="9614350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63528-57DB-C2A5-07CB-C8CA8250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7799" y="953091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16</a:t>
            </a:fld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Event Impact on Viewing Behavior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ICC Cricket World Cup 2011 demonstrates clear event impact with 16.44 minutes per session intensity and 158 high-engagement sessions (&gt;44 min), while Supersport Live Events shows 11.05 min/session, indicating live sports drive significantly longer viewing durations compared to regular content.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Event-Driven Viewing Engagement: Live Events vs Regular Content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Live Premium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71.41%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Engagement premium for live events over regular content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High Sessions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5.09%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Rate of high-intensity viewing sessions (&gt;44 min)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Cricket Peak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16.88 min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Average session duration during Cricket World Cup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18" name="Chart Imag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499744" y="4573357"/>
            <a:ext cx="10984841" cy="54405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C0004-D6B6-BA7B-3946-F1D6A019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8160" y="96488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17</a:t>
            </a:fld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68.81%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Millennial + 35-44 age group market influence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Combined Power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20.39%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Underperforming youth demographic opportunity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Gen Z Segment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Millennial Market Dominance Strategy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Leverage the 43.89% millennial dominance while addressing demographic imbalances through strategic content diversification. Prioritize millennial-focused premium content and advertising partnerships given their 68.81% combined market power with 35-44 group, but simultaneously invest in Gen Z engagement strategies to capture the underperforming 20.39% youth segment through social media integration, mobile-first experiences, and trending content formats.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43.89%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Dominant demographic driving platform engagement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Millennial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5CAB1D-8AE1-374A-3A3C-5E034B7C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6250" y="948628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18</a:t>
            </a:fld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Provincial Consumption Patterns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Gauteng and Western Cape provinces demonstrate market leadership accounting for 56.6% of total consumption (49,909 minutes combined), aligning with South African OTT research showing these economic centers capturing 63.7% of streaming audiences, validating their strategic importance in the digital content landscape.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Provincial Market Share in Content Consumption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Market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Hub Dominance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57.45%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Economic hub provinces control majority share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Concentration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2120 HHI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 market concentration index indicates focus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Density Gap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3.8x Diff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Significant consumption variance between regions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3" name="Chart Image 24"/>
          <p:cNvPicPr/>
          <p:nvPr/>
        </p:nvPicPr>
        <p:blipFill>
          <a:blip r:embed="rId5"/>
          <a:stretch>
            <a:fillRect/>
          </a:stretch>
        </p:blipFill>
        <p:spPr>
          <a:xfrm>
            <a:off x="2780453" y="4573358"/>
            <a:ext cx="6916730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65D4DD-9F4B-26DB-062B-0BBCFFD2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9755" y="95037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19</a:t>
            </a:fld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5CE6EB-FEE2-60DE-BFE0-901987D57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AE5D33-C4A7-E914-2D64-B49AA06569BB}"/>
              </a:ext>
            </a:extLst>
          </p:cNvPr>
          <p:cNvSpPr/>
          <p:nvPr/>
        </p:nvSpPr>
        <p:spPr>
          <a:xfrm>
            <a:off x="1219200" y="2552700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6F99CDE-379F-0B0B-78FB-26A6FBE4A144}"/>
              </a:ext>
            </a:extLst>
          </p:cNvPr>
          <p:cNvSpPr txBox="1"/>
          <p:nvPr/>
        </p:nvSpPr>
        <p:spPr>
          <a:xfrm>
            <a:off x="2057400" y="1104900"/>
            <a:ext cx="13001625" cy="3377565"/>
          </a:xfrm>
          <a:prstGeom prst="rect">
            <a:avLst/>
          </a:prstGeom>
        </p:spPr>
        <p:txBody>
          <a:bodyPr wrap="square" lIns="0" tIns="0" rIns="0" bIns="0" rtlCol="0" anchor="t">
            <a:normAutofit/>
          </a:bodyPr>
          <a:lstStyle/>
          <a:p>
            <a:pPr lvl="0">
              <a:lnSpc>
                <a:spcPts val="12700"/>
              </a:lnSpc>
              <a:defRPr/>
            </a:pPr>
            <a:r>
              <a:rPr lang="en-ZA" sz="9600" dirty="0">
                <a:solidFill>
                  <a:schemeClr val="bg1"/>
                </a:solidFill>
              </a:rPr>
              <a:t>Executive Summary</a:t>
            </a:r>
            <a:endParaRPr kumimoji="0" lang="en-US" sz="9600" b="0" i="0" u="none" strike="noStrike" kern="1200" cap="none" spc="-253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B8A9-EFC5-0858-A62A-3D364D0596EC}"/>
              </a:ext>
            </a:extLst>
          </p:cNvPr>
          <p:cNvSpPr txBox="1"/>
          <p:nvPr/>
        </p:nvSpPr>
        <p:spPr>
          <a:xfrm>
            <a:off x="2035629" y="3488918"/>
            <a:ext cx="121834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Expanded key takeaways: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Light viewers dominate (97%) but contribute less per person</a:t>
            </a:r>
          </a:p>
          <a:p>
            <a:r>
              <a:rPr lang="en-GB" sz="2400" dirty="0">
                <a:solidFill>
                  <a:schemeClr val="bg1"/>
                </a:solidFill>
              </a:rPr>
              <a:t>Heavy viewers are rare (&lt;1%) yet drive disproportionate minutes watched</a:t>
            </a:r>
          </a:p>
          <a:p>
            <a:r>
              <a:rPr lang="en-GB" sz="2400" dirty="0">
                <a:solidFill>
                  <a:schemeClr val="bg1"/>
                </a:solidFill>
              </a:rPr>
              <a:t>Moderate viewers (3%) represent a growth opportunity</a:t>
            </a:r>
          </a:p>
          <a:p>
            <a:r>
              <a:rPr lang="en-GB" sz="2400" dirty="0">
                <a:solidFill>
                  <a:schemeClr val="bg1"/>
                </a:solidFill>
              </a:rPr>
              <a:t>Evenings are peak viewing hours</a:t>
            </a:r>
          </a:p>
          <a:p>
            <a:r>
              <a:rPr lang="en-GB" sz="2400" dirty="0">
                <a:solidFill>
                  <a:schemeClr val="bg1"/>
                </a:solidFill>
              </a:rPr>
              <a:t>Heavy viewers cluster around a few channels</a:t>
            </a:r>
          </a:p>
          <a:p>
            <a:r>
              <a:rPr lang="en-GB" sz="2400" dirty="0">
                <a:solidFill>
                  <a:schemeClr val="bg1"/>
                </a:solidFill>
              </a:rPr>
              <a:t>Younger age groups and certain provinces show higher engagement</a:t>
            </a:r>
          </a:p>
          <a:p>
            <a:r>
              <a:rPr lang="en-GB" sz="2400" dirty="0">
                <a:solidFill>
                  <a:schemeClr val="bg1"/>
                </a:solidFill>
              </a:rPr>
              <a:t>Retention challenge: most users watch only once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Strategic opportunity: convert Light → Moderate viewers and retain repeat users</a:t>
            </a:r>
            <a:endParaRPr lang="en-ZA" sz="2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AB43D-B7BB-CBFB-6E66-0EDEF2966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19534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Gender Distribution Analysis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Male viewers represent 87.61% of sessions and 88.54% of viewing minutes, contrasting with global streaming trends showing 55-60% male dominance and South African studies indicating 65.5% male OTT consumption, suggesting sport-heavy content strategy resonates with male demographics.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Gender Distribution by Content Category (Viewing Minutes %)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Content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56.52%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Male dominance vs 30.24% female in sports viewing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Cricket Share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28.69%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Male cricket consumption vs 12.63% female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Session Length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11.82 min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Male average vs 10.83 minutes female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4" name="Chart Image 25"/>
          <p:cNvPicPr/>
          <p:nvPr/>
        </p:nvPicPr>
        <p:blipFill>
          <a:blip r:embed="rId5"/>
          <a:stretch>
            <a:fillRect/>
          </a:stretch>
        </p:blipFill>
        <p:spPr>
          <a:xfrm>
            <a:off x="2255431" y="4573358"/>
            <a:ext cx="7966775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B6263-5975-7A2C-004F-ECABBEC4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73186" y="95037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20</a:t>
            </a:fld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87.61%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Male-dominated platform engagement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Session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30-40%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Potential engagement increase from female participation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Growth Target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Content Portfolio Diversification Strategy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The extreme male dominance (94.8% sports viewership) indicates missed revenue opportunities from underserved female demographics. Implement a phased content diversification strategy by adding lifestyle programming, reality shows, and behind-the-scenes sports content that appeals to women. Start with 25% budget allocation toward female-oriented programming to gradually shift the current 87.61% male session dominance toward a more balanced 70-30 split.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94.8%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Current sports viewership gender split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Male Dominance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8AD9A-6583-F23C-71EB-DD8508DBB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6250" y="94875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21</a:t>
            </a:fld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cxnSp>
        <p:nvCxnSpPr>
          <p:cNvPr id="21" name="Straight Connector 20"/>
          <p:cNvCxnSpPr/>
          <p:nvPr/>
        </p:nvCxnSpPr>
        <p:spPr>
          <a:xfrm>
            <a:off x="800100" y="5988039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{Paragraph_title}"/>
          <p:cNvSpPr txBox="1"/>
          <p:nvPr/>
        </p:nvSpPr>
        <p:spPr>
          <a:xfrm>
            <a:off x="1020445" y="1576070"/>
            <a:ext cx="15841980" cy="80391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Primary Growth Markets Strategy</a:t>
            </a:r>
          </a:p>
        </p:txBody>
      </p:sp>
      <p:sp>
        <p:nvSpPr>
          <p:cNvPr id="28" name="{Paragraph_content}"/>
          <p:cNvSpPr txBox="1"/>
          <p:nvPr/>
        </p:nvSpPr>
        <p:spPr>
          <a:xfrm>
            <a:off x="999490" y="2787650"/>
            <a:ext cx="16289655" cy="191516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Prioritize Gauteng and Western Cape as primary growth markets due to their 57.45% consumption dominance and superior infrastructure capabilities. Implement targeted premium content strategies for the 25-34 age demographic which drives 70.3% of economic hub consumption. Simultaneously, develop rural market penetration strategies focusing on mobile-first experiences and affordable data packages to capture the underserved 42.55% of remaining provincial markets.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29" name="{Kpi_value}"/>
          <p:cNvSpPr txBox="1"/>
          <p:nvPr/>
        </p:nvSpPr>
        <p:spPr>
          <a:xfrm>
            <a:off x="1275080" y="7049135"/>
            <a:ext cx="6962775" cy="140271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57.45%</a:t>
            </a:r>
          </a:p>
        </p:txBody>
      </p:sp>
      <p:sp>
        <p:nvSpPr>
          <p:cNvPr id="30" name="{Kpi_summary}"/>
          <p:cNvSpPr txBox="1"/>
          <p:nvPr/>
        </p:nvSpPr>
        <p:spPr>
          <a:xfrm>
            <a:off x="1381125" y="8589010"/>
            <a:ext cx="6856095" cy="126492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Gauteng + Western Cape consumption share</a:t>
            </a:r>
          </a:p>
        </p:txBody>
      </p:sp>
      <p:sp>
        <p:nvSpPr>
          <p:cNvPr id="31" name="{Kpi_title}"/>
          <p:cNvSpPr txBox="1"/>
          <p:nvPr/>
        </p:nvSpPr>
        <p:spPr>
          <a:xfrm>
            <a:off x="1275715" y="6527165"/>
            <a:ext cx="6962140" cy="52260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Hub Dominance</a:t>
            </a:r>
          </a:p>
        </p:txBody>
      </p:sp>
      <p:sp>
        <p:nvSpPr>
          <p:cNvPr id="32" name="{Kpi_value}"/>
          <p:cNvSpPr txBox="1"/>
          <p:nvPr/>
        </p:nvSpPr>
        <p:spPr>
          <a:xfrm>
            <a:off x="9565005" y="7054215"/>
            <a:ext cx="7116445" cy="134556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3.8x</a:t>
            </a:r>
          </a:p>
        </p:txBody>
      </p:sp>
      <p:sp>
        <p:nvSpPr>
          <p:cNvPr id="33" name="{Kpi_summary}"/>
          <p:cNvSpPr txBox="1"/>
          <p:nvPr/>
        </p:nvSpPr>
        <p:spPr>
          <a:xfrm>
            <a:off x="9564370" y="8538845"/>
            <a:ext cx="7298055" cy="131445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Consumption density difference vs leading provinces</a:t>
            </a:r>
          </a:p>
        </p:txBody>
      </p:sp>
      <p:sp>
        <p:nvSpPr>
          <p:cNvPr id="34" name="{Kpi_title}"/>
          <p:cNvSpPr txBox="1"/>
          <p:nvPr/>
        </p:nvSpPr>
        <p:spPr>
          <a:xfrm>
            <a:off x="9564370" y="6479540"/>
            <a:ext cx="7116445" cy="5219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Rural Gap</a:t>
            </a:r>
          </a:p>
        </p:txBody>
      </p:sp>
      <p:sp>
        <p:nvSpPr>
          <p:cNvPr id="35" name="Freeform 6"/>
          <p:cNvSpPr/>
          <p:nvPr/>
        </p:nvSpPr>
        <p:spPr>
          <a:xfrm>
            <a:off x="4354433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6"/>
          <p:cNvSpPr/>
          <p:nvPr/>
        </p:nvSpPr>
        <p:spPr>
          <a:xfrm>
            <a:off x="12726510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4681-9202-5838-85AC-4FA617A1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7541" y="94888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22</a:t>
            </a:fld>
            <a:endParaRPr lang="en-US" sz="2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4B9C3F-253C-A62B-CC73-12C3CD713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5D78841-8D6F-86BD-2F3F-6FE53DA746BC}"/>
              </a:ext>
            </a:extLst>
          </p:cNvPr>
          <p:cNvSpPr/>
          <p:nvPr/>
        </p:nvSpPr>
        <p:spPr>
          <a:xfrm>
            <a:off x="957262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FF6673-D62A-DF2B-960F-FD030914CD0C}"/>
              </a:ext>
            </a:extLst>
          </p:cNvPr>
          <p:cNvSpPr txBox="1"/>
          <p:nvPr/>
        </p:nvSpPr>
        <p:spPr>
          <a:xfrm>
            <a:off x="2571750" y="3496310"/>
            <a:ext cx="13001625" cy="3377565"/>
          </a:xfrm>
          <a:prstGeom prst="rect">
            <a:avLst/>
          </a:prstGeom>
        </p:spPr>
        <p:txBody>
          <a:bodyPr wrap="square" lIns="0" tIns="0" rIns="0" bIns="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600" spc="-253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Thank you</a:t>
            </a:r>
            <a:endParaRPr kumimoji="0" lang="en-US" sz="9600" b="0" i="0" u="none" strike="noStrike" kern="1200" cap="none" spc="-25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72EC759-BD61-FCAF-3DB1-848359F0F5F3}"/>
              </a:ext>
            </a:extLst>
          </p:cNvPr>
          <p:cNvSpPr txBox="1"/>
          <p:nvPr/>
        </p:nvSpPr>
        <p:spPr>
          <a:xfrm>
            <a:off x="1624969" y="890465"/>
            <a:ext cx="1893561" cy="895333"/>
          </a:xfrm>
          <a:prstGeom prst="rect">
            <a:avLst/>
          </a:prstGeom>
        </p:spPr>
        <p:txBody>
          <a:bodyPr lIns="0" tIns="0" rIns="0" bIns="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2025-11-</a:t>
            </a: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37448A4-859A-B716-4B2B-E658F94B11B5}"/>
              </a:ext>
            </a:extLst>
          </p:cNvPr>
          <p:cNvGrpSpPr/>
          <p:nvPr/>
        </p:nvGrpSpPr>
        <p:grpSpPr>
          <a:xfrm>
            <a:off x="15345378" y="1905000"/>
            <a:ext cx="370872" cy="384751"/>
            <a:chOff x="0" y="0"/>
            <a:chExt cx="494495" cy="513001"/>
          </a:xfrm>
        </p:grpSpPr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D99C2F8B-33ED-358F-47B8-D8E69601777C}"/>
                </a:ext>
              </a:extLst>
            </p:cNvPr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81A62474-F77B-8D31-57C2-11B71EF65939}"/>
                </a:ext>
              </a:extLst>
            </p:cNvPr>
            <p:cNvSpPr/>
            <p:nvPr/>
          </p:nvSpPr>
          <p:spPr>
            <a:xfrm flipV="1">
              <a:off x="475445" y="19050"/>
              <a:ext cx="0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>
              <a:extLst>
                <a:ext uri="{FF2B5EF4-FFF2-40B4-BE49-F238E27FC236}">
                  <a16:creationId xmlns:a16="http://schemas.microsoft.com/office/drawing/2014/main" id="{98AA0661-5794-779F-79D0-AD3B4BE2A1BC}"/>
                </a:ext>
              </a:extLst>
            </p:cNvPr>
            <p:cNvSpPr/>
            <p:nvPr/>
          </p:nvSpPr>
          <p:spPr>
            <a:xfrm flipV="1">
              <a:off x="13740" y="19050"/>
              <a:ext cx="461705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3C2589-70F4-FFD6-104C-0CA6DEFA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649450" y="90100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404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79.7%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Dominant channels control viewing time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Top 5 Control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54.4%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Current sports content dependency level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Market Concentration Risk Mitigation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Current market shows dangerous dependency with HHI of 2,387 and top 5 channels controlling 79.7% of viewing time. Sports content dominates at 54.4% share, creating vulnerability to external content providers. Recommend expanding non-sports portfolio to 35-40% industry benchmark and negotiating multi-year licensing agreements to protect against content loss, particularly given cricket's 27.6% market dominance.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2,387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 market concentration indicating risk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HHI Index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5A014-6FF3-B733-053E-B9F68B91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74265" y="94304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t>3</a:t>
            </a:fld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Sports vs Entertainment Performance Gap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Sports content significantly outperforms industry averages with 11.75-minute average sessions vs 11-18 minute global benchmarks, while entertainment channels underperform at 6.08 minutes. Sports viewers show 2.5x longer engagement than kids content, aligning with industry patterns of extended live sports viewing.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Content Category Performance Benchmarking: Average Session Duration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Duration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11.75 min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Outperforms industry benchmarks significantly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Entertainment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6.08 min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Underperforms compared to other categories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Engagement Rate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10.86%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Long-form content engagement performance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05" name="Chart Imag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290478" y="4573358"/>
            <a:ext cx="7896682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F3777-1E4A-F7BF-E740-979C2E44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6115" y="95037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4</a:t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cxnSp>
        <p:nvCxnSpPr>
          <p:cNvPr id="21" name="Straight Connector 20"/>
          <p:cNvCxnSpPr/>
          <p:nvPr/>
        </p:nvCxnSpPr>
        <p:spPr>
          <a:xfrm>
            <a:off x="800100" y="5988039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{Paragraph_title}"/>
          <p:cNvSpPr txBox="1"/>
          <p:nvPr/>
        </p:nvSpPr>
        <p:spPr>
          <a:xfrm>
            <a:off x="1020445" y="1576070"/>
            <a:ext cx="15841980" cy="80391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vs Entertainment Engagement</a:t>
            </a:r>
          </a:p>
        </p:txBody>
      </p:sp>
      <p:sp>
        <p:nvSpPr>
          <p:cNvPr id="28" name="{Paragraph_content}"/>
          <p:cNvSpPr txBox="1"/>
          <p:nvPr/>
        </p:nvSpPr>
        <p:spPr>
          <a:xfrm>
            <a:off x="999490" y="2787650"/>
            <a:ext cx="16289655" cy="191516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Significant performance gaps exist between content categories. Sports content achieves 11.75-minute engagement with 16.44-minute average sessions, while entertainment severely underperforms at 6.08-minute sessions. The 84.68% male audience dominance indicates need for diversification. Recommend applying sports success model to entertainment through longer-form series and live programming while developing targeted content for broader demographics.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29" name="{Kpi_value}"/>
          <p:cNvSpPr txBox="1"/>
          <p:nvPr/>
        </p:nvSpPr>
        <p:spPr>
          <a:xfrm>
            <a:off x="1275080" y="7049135"/>
            <a:ext cx="6962775" cy="140271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16.44 min</a:t>
            </a:r>
          </a:p>
        </p:txBody>
      </p:sp>
      <p:sp>
        <p:nvSpPr>
          <p:cNvPr id="30" name="{Kpi_summary}"/>
          <p:cNvSpPr txBox="1"/>
          <p:nvPr/>
        </p:nvSpPr>
        <p:spPr>
          <a:xfrm>
            <a:off x="1381125" y="8589010"/>
            <a:ext cx="6856095" cy="126492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Strong performance benchmark to replicate</a:t>
            </a:r>
          </a:p>
        </p:txBody>
      </p:sp>
      <p:sp>
        <p:nvSpPr>
          <p:cNvPr id="31" name="{Kpi_title}"/>
          <p:cNvSpPr txBox="1"/>
          <p:nvPr/>
        </p:nvSpPr>
        <p:spPr>
          <a:xfrm>
            <a:off x="1275715" y="6527165"/>
            <a:ext cx="6962140" cy="52260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Avg</a:t>
            </a:r>
          </a:p>
        </p:txBody>
      </p:sp>
      <p:sp>
        <p:nvSpPr>
          <p:cNvPr id="32" name="{Kpi_value}"/>
          <p:cNvSpPr txBox="1"/>
          <p:nvPr/>
        </p:nvSpPr>
        <p:spPr>
          <a:xfrm>
            <a:off x="9565005" y="7054215"/>
            <a:ext cx="7116445" cy="134556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7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4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6.08 min</a:t>
            </a:r>
          </a:p>
        </p:txBody>
      </p:sp>
      <p:sp>
        <p:nvSpPr>
          <p:cNvPr id="33" name="{Kpi_summary}"/>
          <p:cNvSpPr txBox="1"/>
          <p:nvPr/>
        </p:nvSpPr>
        <p:spPr>
          <a:xfrm>
            <a:off x="9564370" y="8538845"/>
            <a:ext cx="7298055" cy="131445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sz="32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Below industry standard, needs improvement</a:t>
            </a:r>
          </a:p>
        </p:txBody>
      </p:sp>
      <p:sp>
        <p:nvSpPr>
          <p:cNvPr id="34" name="{Kpi_title}"/>
          <p:cNvSpPr txBox="1"/>
          <p:nvPr/>
        </p:nvSpPr>
        <p:spPr>
          <a:xfrm>
            <a:off x="9564370" y="6479540"/>
            <a:ext cx="7116445" cy="5219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sz="36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Entertainment</a:t>
            </a:r>
          </a:p>
        </p:txBody>
      </p:sp>
      <p:sp>
        <p:nvSpPr>
          <p:cNvPr id="35" name="Freeform 6"/>
          <p:cNvSpPr/>
          <p:nvPr/>
        </p:nvSpPr>
        <p:spPr>
          <a:xfrm>
            <a:off x="4354433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6"/>
          <p:cNvSpPr/>
          <p:nvPr/>
        </p:nvSpPr>
        <p:spPr>
          <a:xfrm>
            <a:off x="12726510" y="5629114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F1411-A112-333E-F7B7-C6C55B10E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55545" y="937106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5</a:t>
            </a:fld>
            <a:endParaRPr 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Engagement Strategy Insights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Channel portfolio exhibits strong user loyalty with top channels achieving 1.36-1.42 average sessions per user. Sports content attracts balanced user segments (45% light, 51% moderate, 4% heavy), while entertainment skews heavily toward light users (62-97%), indicating differentiated engagement strategies needed.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594" y="3398608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Channel User Engagement vs Loyalty Patterns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Channel Loyalty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1.42 avg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Average sessions per user across top channels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Light Users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95%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Dominant user segment distribution pattern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Multi-Channel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42.13%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Users engaging with multiple channels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06" name="Chart Imag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68019" y="3911688"/>
            <a:ext cx="11000319" cy="57489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03D54-BF69-E78B-A373-B75C5546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31996" y="95581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6</a:t>
            </a:fld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40.65x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Extreme gap indicating broken user progression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Engagement Gap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7.36 min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Current average vs 15-20 min industry benchmark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Session Length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Middle Funnel Expansion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Implement a graduated engagement strategy to expand the middle funnel and reduce dependency on the tiny Heavy user base. Focus on converting the massive Light user population (97.47%) to Moderate status through personalized onboarding, content recommendation improvements, and engagement triggers.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97.47%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Massive population requiring conversion strategy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Light Users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78B66-9425-1C20-F376-7AD6554C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40305" y="943740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7</a:t>
            </a:fld>
            <a:endParaRPr 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2496048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1" name="圆角矩形" descr="{CG[1].image}"/>
          <p:cNvSpPr/>
          <p:nvPr/>
        </p:nvSpPr>
        <p:spPr>
          <a:xfrm>
            <a:off x="1231540" y="4573358"/>
            <a:ext cx="10014557" cy="4957558"/>
          </a:xfrm>
          <a:prstGeom prst="roundRect">
            <a:avLst>
              <a:gd name="adj" fmla="val 0"/>
            </a:avLst>
          </a:prstGeom>
          <a:solidFill>
            <a:schemeClr val="bg1">
              <a:alpha val="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4" name="{Paragraph_title}"/>
          <p:cNvSpPr txBox="1"/>
          <p:nvPr/>
        </p:nvSpPr>
        <p:spPr>
          <a:xfrm>
            <a:off x="1020536" y="876300"/>
            <a:ext cx="10647803" cy="63094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 fontScale="97500"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Inter" pitchFamily="2" charset="0"/>
                <a:cs typeface="Poppins" pitchFamily="2" charset="77"/>
              </a:rPr>
              <a:t>Distribution Pattern Analysis</a:t>
            </a:r>
            <a:endParaRPr sz="3600" kern="0" dirty="0">
              <a:solidFill>
                <a:schemeClr val="bg1"/>
              </a:solidFill>
              <a:latin typeface="Poppins" pitchFamily="2" charset="77"/>
              <a:ea typeface="Inter" pitchFamily="2" charset="0"/>
              <a:cs typeface="Poppins" pitchFamily="2" charset="77"/>
            </a:endParaRPr>
          </a:p>
        </p:txBody>
      </p:sp>
      <p:sp>
        <p:nvSpPr>
          <p:cNvPr id="15" name="{Paragraph_content}"/>
          <p:cNvSpPr txBox="1"/>
          <p:nvPr/>
        </p:nvSpPr>
        <p:spPr>
          <a:xfrm>
            <a:off x="999490" y="1607185"/>
            <a:ext cx="10647680" cy="19665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Inter" pitchFamily="2" charset="0"/>
                <a:cs typeface="Poppins" pitchFamily="2" charset="77"/>
                <a:sym typeface="Helvetica Neue"/>
              </a:rPr>
              <a:t>Analysis reveals a highly skewed user engagement distribution with 93.76% Light users, 6.17% Moderate users, and only 0.07% Heavy users. This pattern indicates significant engagement gaps between segments, with top users demonstrating 40.65x higher engagement multiplier compared to light users, creating substantial value concentration opportunities.</a:t>
            </a: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  <a:p>
            <a:pPr defTabSz="1828800" hangingPunct="0">
              <a:defRPr sz="20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>
                  <a:lumMod val="85000"/>
                </a:schemeClr>
              </a:solidFill>
              <a:latin typeface="Poppins" pitchFamily="2" charset="77"/>
              <a:ea typeface="Inter" pitchFamily="2" charset="0"/>
              <a:cs typeface="Poppins" pitchFamily="2" charset="77"/>
              <a:sym typeface="Helvetica Neue"/>
            </a:endParaRPr>
          </a:p>
        </p:txBody>
      </p:sp>
      <p:sp>
        <p:nvSpPr>
          <p:cNvPr id="16" name="{Chart_title}"/>
          <p:cNvSpPr txBox="1"/>
          <p:nvPr/>
        </p:nvSpPr>
        <p:spPr>
          <a:xfrm>
            <a:off x="1127125" y="3988435"/>
            <a:ext cx="10433685" cy="51308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1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User Engagement Funnel Distribution by Segment</a:t>
            </a:r>
            <a:endParaRPr sz="21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7" name=" "/>
          <p:cNvSpPr txBox="1"/>
          <p:nvPr/>
        </p:nvSpPr>
        <p:spPr>
          <a:xfrm>
            <a:off x="5575540" y="6772058"/>
            <a:ext cx="1713611" cy="353943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 </a:t>
            </a:r>
            <a:endParaRPr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8" name="{KPI_group_title}"/>
          <p:cNvSpPr txBox="1"/>
          <p:nvPr/>
        </p:nvSpPr>
        <p:spPr>
          <a:xfrm>
            <a:off x="12356039" y="1081854"/>
            <a:ext cx="2058256" cy="50783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 algn="l">
              <a:defRPr sz="2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b="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Key Metrics</a:t>
            </a:r>
            <a:endParaRPr b="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9" name="{Kpi_title}"/>
          <p:cNvSpPr txBox="1"/>
          <p:nvPr/>
        </p:nvSpPr>
        <p:spPr>
          <a:xfrm>
            <a:off x="13265785" y="1894205"/>
            <a:ext cx="4626610" cy="4953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Light Users</a:t>
            </a:r>
            <a:endParaRPr sz="2400" b="1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20" name="{Kpi_value}"/>
          <p:cNvSpPr txBox="1"/>
          <p:nvPr/>
        </p:nvSpPr>
        <p:spPr>
          <a:xfrm>
            <a:off x="13265785" y="2308860"/>
            <a:ext cx="462978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97.47%</a:t>
            </a:r>
          </a:p>
        </p:txBody>
      </p:sp>
      <p:sp>
        <p:nvSpPr>
          <p:cNvPr id="21" name="{Kpi_summary}"/>
          <p:cNvSpPr txBox="1"/>
          <p:nvPr/>
        </p:nvSpPr>
        <p:spPr>
          <a:xfrm>
            <a:off x="13265785" y="3426460"/>
            <a:ext cx="4692650" cy="9537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Dominant user segment with minimal engagement</a:t>
            </a:r>
          </a:p>
        </p:txBody>
      </p:sp>
      <p:sp>
        <p:nvSpPr>
          <p:cNvPr id="22" name="{Kpi_title}"/>
          <p:cNvSpPr txBox="1"/>
          <p:nvPr/>
        </p:nvSpPr>
        <p:spPr>
          <a:xfrm>
            <a:off x="13265785" y="4518660"/>
            <a:ext cx="4522470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Gap Multiplier</a:t>
            </a:r>
          </a:p>
        </p:txBody>
      </p:sp>
      <p:sp>
        <p:nvSpPr>
          <p:cNvPr id="23" name="{Kpi_value}"/>
          <p:cNvSpPr txBox="1"/>
          <p:nvPr/>
        </p:nvSpPr>
        <p:spPr>
          <a:xfrm>
            <a:off x="13265785" y="4992370"/>
            <a:ext cx="4625975" cy="110363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40.65x</a:t>
            </a:r>
          </a:p>
        </p:txBody>
      </p:sp>
      <p:sp>
        <p:nvSpPr>
          <p:cNvPr id="24" name="{Kpi_summary}"/>
          <p:cNvSpPr txBox="1"/>
          <p:nvPr/>
        </p:nvSpPr>
        <p:spPr>
          <a:xfrm>
            <a:off x="13265785" y="6089015"/>
            <a:ext cx="4687570" cy="10210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Engagement difference between user segments</a:t>
            </a:r>
          </a:p>
        </p:txBody>
      </p:sp>
      <p:sp>
        <p:nvSpPr>
          <p:cNvPr id="25" name="{Kpi_title}"/>
          <p:cNvSpPr txBox="1"/>
          <p:nvPr/>
        </p:nvSpPr>
        <p:spPr>
          <a:xfrm>
            <a:off x="13265785" y="7181850"/>
            <a:ext cx="4730115" cy="45720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/>
          <a:lstStyle>
            <a:lvl1pPr algn="l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400" b="1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Session Time</a:t>
            </a:r>
          </a:p>
        </p:txBody>
      </p:sp>
      <p:sp>
        <p:nvSpPr>
          <p:cNvPr id="26" name="{Kpi_value}"/>
          <p:cNvSpPr txBox="1"/>
          <p:nvPr/>
        </p:nvSpPr>
        <p:spPr>
          <a:xfrm>
            <a:off x="13265785" y="7683500"/>
            <a:ext cx="4629785" cy="113347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/>
          <a:lstStyle>
            <a:lvl1pPr algn="l"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7.36 Min</a:t>
            </a:r>
          </a:p>
        </p:txBody>
      </p:sp>
      <p:sp>
        <p:nvSpPr>
          <p:cNvPr id="27" name="{Kpi_summary}"/>
          <p:cNvSpPr txBox="1"/>
          <p:nvPr/>
        </p:nvSpPr>
        <p:spPr>
          <a:xfrm>
            <a:off x="13265785" y="8828405"/>
            <a:ext cx="4354195" cy="118554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 algn="l">
              <a:defRPr sz="18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Average session duration across all users</a:t>
            </a:r>
          </a:p>
        </p:txBody>
      </p:sp>
      <p:sp>
        <p:nvSpPr>
          <p:cNvPr id="28" name="Freeform 6"/>
          <p:cNvSpPr/>
          <p:nvPr/>
        </p:nvSpPr>
        <p:spPr>
          <a:xfrm>
            <a:off x="12268200" y="1866771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6"/>
          <p:cNvSpPr/>
          <p:nvPr/>
        </p:nvSpPr>
        <p:spPr>
          <a:xfrm>
            <a:off x="12268457" y="4501515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6"/>
          <p:cNvSpPr/>
          <p:nvPr/>
        </p:nvSpPr>
        <p:spPr>
          <a:xfrm>
            <a:off x="12268457" y="7191883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10" name="Chart Imag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448012" y="4573358"/>
            <a:ext cx="7581613" cy="4957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0C2AA-0FD5-AAD1-A3B7-86240CBF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76426" y="953091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8</a:t>
            </a:fld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1004897" y="-1736871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18601707" y="0"/>
                </a:moveTo>
                <a:lnTo>
                  <a:pt x="0" y="0"/>
                </a:lnTo>
                <a:lnTo>
                  <a:pt x="0" y="7887123"/>
                </a:lnTo>
                <a:lnTo>
                  <a:pt x="18601707" y="7887123"/>
                </a:lnTo>
                <a:lnTo>
                  <a:pt x="18601707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71750" y="7435532"/>
            <a:ext cx="18601707" cy="7887124"/>
          </a:xfrm>
          <a:custGeom>
            <a:avLst/>
            <a:gdLst/>
            <a:ahLst/>
            <a:cxnLst/>
            <a:rect l="l" t="t" r="r" b="b"/>
            <a:pathLst>
              <a:path w="18601707" h="7887124">
                <a:moveTo>
                  <a:pt x="0" y="0"/>
                </a:moveTo>
                <a:lnTo>
                  <a:pt x="18601707" y="0"/>
                </a:lnTo>
                <a:lnTo>
                  <a:pt x="18601707" y="7887124"/>
                </a:lnTo>
                <a:lnTo>
                  <a:pt x="0" y="7887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9" name="{Kpi_value}"/>
          <p:cNvSpPr txBox="1"/>
          <p:nvPr/>
        </p:nvSpPr>
        <p:spPr>
          <a:xfrm>
            <a:off x="6461760" y="7113905"/>
            <a:ext cx="5144135" cy="137668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54.4%</a:t>
            </a:r>
          </a:p>
        </p:txBody>
      </p:sp>
      <p:sp>
        <p:nvSpPr>
          <p:cNvPr id="10" name="{Kpi_summary}"/>
          <p:cNvSpPr txBox="1"/>
          <p:nvPr/>
        </p:nvSpPr>
        <p:spPr>
          <a:xfrm>
            <a:off x="6463030" y="8589645"/>
            <a:ext cx="5143500" cy="13474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Sports content drives majority of engagement</a:t>
            </a:r>
          </a:p>
        </p:txBody>
      </p:sp>
      <p:sp>
        <p:nvSpPr>
          <p:cNvPr id="11" name="{Kpi_title}"/>
          <p:cNvSpPr txBox="1"/>
          <p:nvPr/>
        </p:nvSpPr>
        <p:spPr>
          <a:xfrm>
            <a:off x="6461125" y="6595110"/>
            <a:ext cx="5144135" cy="50609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Sports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2" name="{Kpi_value}"/>
          <p:cNvSpPr txBox="1"/>
          <p:nvPr/>
        </p:nvSpPr>
        <p:spPr>
          <a:xfrm>
            <a:off x="11963400" y="7101205"/>
            <a:ext cx="5267960" cy="13474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79.7%</a:t>
            </a:r>
          </a:p>
        </p:txBody>
      </p:sp>
      <p:sp>
        <p:nvSpPr>
          <p:cNvPr id="13" name="{Kpi_summary}"/>
          <p:cNvSpPr txBox="1"/>
          <p:nvPr/>
        </p:nvSpPr>
        <p:spPr>
          <a:xfrm>
            <a:off x="12014835" y="8554720"/>
            <a:ext cx="527431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Leading channels capture most viewing time</a:t>
            </a:r>
          </a:p>
        </p:txBody>
      </p:sp>
      <p:sp>
        <p:nvSpPr>
          <p:cNvPr id="14" name="{Kpi_title}"/>
          <p:cNvSpPr txBox="1"/>
          <p:nvPr/>
        </p:nvSpPr>
        <p:spPr>
          <a:xfrm>
            <a:off x="12037060" y="6595745"/>
            <a:ext cx="5170805" cy="5149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Top 5 Share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5" name="{Paragraph_title}"/>
          <p:cNvSpPr txBox="1"/>
          <p:nvPr/>
        </p:nvSpPr>
        <p:spPr>
          <a:xfrm>
            <a:off x="1020445" y="1429385"/>
            <a:ext cx="16036925" cy="72199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rmAutofit fontScale="97500"/>
          </a:bodyPr>
          <a:lstStyle>
            <a:lvl1pPr algn="l">
              <a:defRPr sz="5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1828800" hangingPunct="0"/>
            <a:r>
              <a:rPr lang="en-US" sz="42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Channel Portfolio Distribution</a:t>
            </a:r>
            <a:endParaRPr sz="42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sp>
        <p:nvSpPr>
          <p:cNvPr id="16" name="{Paragraph_content}"/>
          <p:cNvSpPr txBox="1"/>
          <p:nvPr/>
        </p:nvSpPr>
        <p:spPr>
          <a:xfrm>
            <a:off x="999490" y="2816225"/>
            <a:ext cx="16289655" cy="19050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/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en-US" sz="20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  <a:sym typeface="Helvetica Neue"/>
              </a:rPr>
              <a:t>Analysis of channel portfolio distribution reveals significant market concentration with top 5 channels capturing 79.67% of total viewing time. Sports channels dominate with ICC Cricket Cup commanding 27.6% market share and 16.44-minute average sessions, while total sports viewing represents 54.4% of platform engagement.</a:t>
            </a: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  <a:p>
            <a:pPr defTabSz="1828800" hangingPunct="0">
              <a:defRPr sz="3600"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20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  <a:sym typeface="Helvetica Neue"/>
            </a:endParaRPr>
          </a:p>
        </p:txBody>
      </p:sp>
      <p:sp>
        <p:nvSpPr>
          <p:cNvPr id="17" name="{Kpi_value}"/>
          <p:cNvSpPr txBox="1"/>
          <p:nvPr/>
        </p:nvSpPr>
        <p:spPr>
          <a:xfrm>
            <a:off x="902970" y="7168515"/>
            <a:ext cx="5200650" cy="1322705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 anchor="ctr" anchorCtr="0">
            <a:normAutofit/>
          </a:bodyPr>
          <a:lstStyle>
            <a:lvl1pPr>
              <a:defRPr sz="66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36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HHI: 2,387</a:t>
            </a:r>
          </a:p>
        </p:txBody>
      </p:sp>
      <p:sp>
        <p:nvSpPr>
          <p:cNvPr id="18" name="{Kpi_summary}"/>
          <p:cNvSpPr txBox="1"/>
          <p:nvPr/>
        </p:nvSpPr>
        <p:spPr>
          <a:xfrm>
            <a:off x="888365" y="8539480"/>
            <a:ext cx="5200650" cy="139827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Autofit/>
          </a:bodyPr>
          <a:lstStyle>
            <a:lvl1pPr>
              <a:defRPr>
                <a:solidFill>
                  <a:srgbClr val="A1A1A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000" kern="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ea typeface="Helvetica Neue"/>
                <a:cs typeface="Poppins" pitchFamily="2" charset="77"/>
              </a:rPr>
              <a:t>High market concentration index indicates dominance</a:t>
            </a:r>
          </a:p>
        </p:txBody>
      </p:sp>
      <p:sp>
        <p:nvSpPr>
          <p:cNvPr id="19" name="{Kpi_title}"/>
          <p:cNvSpPr txBox="1"/>
          <p:nvPr/>
        </p:nvSpPr>
        <p:spPr>
          <a:xfrm>
            <a:off x="875665" y="6544945"/>
            <a:ext cx="5224780" cy="53213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>
            <a:normAutofit/>
          </a:bodyPr>
          <a:lstStyle>
            <a:lvl1pPr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 defTabSz="1828800" hangingPunct="0"/>
            <a:r>
              <a:rPr lang="en-US" sz="2400" kern="0" dirty="0">
                <a:solidFill>
                  <a:schemeClr val="bg1"/>
                </a:solidFill>
                <a:latin typeface="Poppins" pitchFamily="2" charset="77"/>
                <a:ea typeface="Helvetica Neue"/>
                <a:cs typeface="Poppins" pitchFamily="2" charset="77"/>
              </a:rPr>
              <a:t>Market Conc.</a:t>
            </a:r>
            <a:endParaRPr sz="2400" kern="0" dirty="0">
              <a:solidFill>
                <a:schemeClr val="bg1"/>
              </a:solidFill>
              <a:latin typeface="Poppins" pitchFamily="2" charset="77"/>
              <a:ea typeface="Helvetica Neue"/>
              <a:cs typeface="Poppins" pitchFamily="2" charset="77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00100" y="6134100"/>
            <a:ext cx="16687800" cy="0"/>
          </a:xfrm>
          <a:prstGeom prst="line">
            <a:avLst/>
          </a:prstGeom>
          <a:ln w="1270">
            <a:solidFill>
              <a:schemeClr val="bg1">
                <a:alpha val="40099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6"/>
          <p:cNvSpPr/>
          <p:nvPr/>
        </p:nvSpPr>
        <p:spPr>
          <a:xfrm>
            <a:off x="3311505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6"/>
          <p:cNvSpPr/>
          <p:nvPr/>
        </p:nvSpPr>
        <p:spPr>
          <a:xfrm>
            <a:off x="8741647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/>
          <p:cNvSpPr/>
          <p:nvPr/>
        </p:nvSpPr>
        <p:spPr>
          <a:xfrm>
            <a:off x="14154099" y="5783006"/>
            <a:ext cx="804706" cy="643808"/>
          </a:xfrm>
          <a:custGeom>
            <a:avLst/>
            <a:gdLst/>
            <a:ahLst/>
            <a:cxnLst/>
            <a:rect l="l" t="t" r="r" b="b"/>
            <a:pathLst>
              <a:path w="804706" h="643808">
                <a:moveTo>
                  <a:pt x="0" y="0"/>
                </a:moveTo>
                <a:lnTo>
                  <a:pt x="804706" y="0"/>
                </a:lnTo>
                <a:lnTo>
                  <a:pt x="804706" y="643808"/>
                </a:lnTo>
                <a:lnTo>
                  <a:pt x="0" y="6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94650-5B3F-1C3C-AD57-93E39267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66035" y="938852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t>9</a:t>
            </a:fld>
            <a:endParaRPr 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1881</Words>
  <Application>Microsoft Office PowerPoint</Application>
  <PresentationFormat>Custom</PresentationFormat>
  <Paragraphs>283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Poppins Light</vt:lpstr>
      <vt:lpstr>Arial</vt:lpstr>
      <vt:lpstr>Poppins</vt:lpstr>
      <vt:lpstr>Aptos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Gradient Modern Professional Presentation</dc:title>
  <dc:creator>Catherine Maloa</dc:creator>
  <cp:lastModifiedBy>Catherine Maloa</cp:lastModifiedBy>
  <cp:revision>76</cp:revision>
  <dcterms:created xsi:type="dcterms:W3CDTF">2025-09-10T02:49:19Z</dcterms:created>
  <dcterms:modified xsi:type="dcterms:W3CDTF">2025-11-14T20:09:14Z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62E79E6A2D1B1A2652F98D68577EC20B_42</vt:lpwstr>
  </property>
  <property fmtid="{D5CDD505-2E9C-101B-9397-08002B2CF9AE}" pid="3" name="KSOProductBuildVer">
    <vt:lpwstr>2052-6.5.2.8766</vt:lpwstr>
  </property>
</Properties>
</file>